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11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27.xml.rels" ContentType="application/vnd.openxmlformats-package.relationships+xml"/>
  <Override PartName="/ppt/slides/_rels/slide26.xml.rels" ContentType="application/vnd.openxmlformats-package.relationships+xml"/>
  <Override PartName="/ppt/slides/_rels/slide25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90000"/>
              </a:lnSpc>
            </a:pPr>
            <a:r>
              <a:rPr b="0" lang="cs-CZ" sz="6000" spc="-1" strike="noStrike">
                <a:solidFill>
                  <a:srgbClr val="000000"/>
                </a:solidFill>
                <a:latin typeface="Calibri Light"/>
              </a:rPr>
              <a:t>Kliknutím lze upravit styl.</a:t>
            </a:r>
            <a:endParaRPr b="0" lang="cs-CZ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91A5AD81-1DB5-4CC9-9D52-CBFF1DD6B552}" type="datetime1">
              <a:rPr b="0" lang="cs-CZ" sz="1200" spc="-1" strike="noStrike">
                <a:solidFill>
                  <a:srgbClr val="8b8b8b"/>
                </a:solidFill>
                <a:latin typeface="Calibri"/>
              </a:rPr>
              <a:t>15.11.2019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1200" spc="-1" strike="noStrike">
                <a:solidFill>
                  <a:srgbClr val="8b8b8b"/>
                </a:solidFill>
                <a:latin typeface="Calibri"/>
              </a:rPr>
              <a:t>(C) K. Čejka 2019     Vzpomínky na T200 po 50ti letech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ED6A0FF-B566-436B-937E-7BE34BE402A4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Klikněte pro úpravu formátu textu osnovy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Čtvrtá úroveň osnovy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Kliknutím lze upravit styl.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Upravte styly předlohy textu.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Čtvrtá úroveň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Pátá úroveň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2F75EBB5-F990-4F4B-867A-C1565EC3DD09}" type="datetime1">
              <a:rPr b="0" lang="cs-CZ" sz="1200" spc="-1" strike="noStrike">
                <a:solidFill>
                  <a:srgbClr val="8b8b8b"/>
                </a:solidFill>
                <a:latin typeface="Calibri"/>
              </a:rPr>
              <a:t>15.11.2019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1200" spc="-1" strike="noStrike">
                <a:solidFill>
                  <a:srgbClr val="8b8b8b"/>
                </a:solidFill>
                <a:latin typeface="Calibri"/>
              </a:rPr>
              <a:t>(C) K. Čejka 2019     Vzpomínky na T200 po 50ti letech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557A78F-6712-41EB-A462-8075C2043FC9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://www.feb-patrimoine.com/english/gamma_140.htm" TargetMode="External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1" lang="cs-CZ" sz="8000" spc="-1" strike="noStrike">
                <a:solidFill>
                  <a:srgbClr val="c00000"/>
                </a:solidFill>
                <a:latin typeface="Calibri Light"/>
              </a:rPr>
              <a:t>T</a:t>
            </a:r>
            <a:r>
              <a:rPr b="1" lang="cs-CZ" sz="8000" spc="-1" strike="noStrike">
                <a:solidFill>
                  <a:srgbClr val="c00000"/>
                </a:solidFill>
                <a:latin typeface="Calibri Light"/>
              </a:rPr>
              <a:t>2</a:t>
            </a:r>
            <a:r>
              <a:rPr b="1" lang="cs-CZ" sz="8000" spc="-1" strike="noStrike">
                <a:solidFill>
                  <a:srgbClr val="c00000"/>
                </a:solidFill>
                <a:latin typeface="Calibri Light"/>
              </a:rPr>
              <a:t>0</a:t>
            </a:r>
            <a:r>
              <a:rPr b="1" lang="cs-CZ" sz="8000" spc="-1" strike="noStrike">
                <a:solidFill>
                  <a:srgbClr val="c00000"/>
                </a:solidFill>
                <a:latin typeface="Calibri Light"/>
              </a:rPr>
              <a:t>0</a:t>
            </a:r>
            <a:r>
              <a:rPr b="1" lang="cs-CZ" sz="8000" spc="-1" strike="noStrike">
                <a:solidFill>
                  <a:srgbClr val="c00000"/>
                </a:solidFill>
                <a:latin typeface="Calibri Light"/>
              </a:rPr>
              <a:t>/</a:t>
            </a:r>
            <a:r>
              <a:rPr b="1" lang="cs-CZ" sz="8000" spc="-1" strike="noStrike">
                <a:solidFill>
                  <a:srgbClr val="c00000"/>
                </a:solidFill>
                <a:latin typeface="Calibri Light"/>
              </a:rPr>
              <a:t>3</a:t>
            </a:r>
            <a:r>
              <a:rPr b="1" lang="cs-CZ" sz="8000" spc="-1" strike="noStrike">
                <a:solidFill>
                  <a:srgbClr val="c00000"/>
                </a:solidFill>
                <a:latin typeface="Calibri Light"/>
              </a:rPr>
              <a:t>0</a:t>
            </a:r>
            <a:r>
              <a:rPr b="1" lang="cs-CZ" sz="8000" spc="-1" strike="noStrike">
                <a:solidFill>
                  <a:srgbClr val="c00000"/>
                </a:solidFill>
                <a:latin typeface="Calibri Light"/>
              </a:rPr>
              <a:t>0</a:t>
            </a:r>
            <a:br/>
            <a:r>
              <a:rPr b="1" lang="cs-CZ" sz="8000" spc="-1" strike="noStrike">
                <a:solidFill>
                  <a:srgbClr val="c00000"/>
                </a:solidFill>
                <a:latin typeface="Calibri Light"/>
              </a:rPr>
              <a:t>v</a:t>
            </a:r>
            <a:r>
              <a:rPr b="1" lang="cs-CZ" sz="8000" spc="-1" strike="noStrike">
                <a:solidFill>
                  <a:srgbClr val="c00000"/>
                </a:solidFill>
                <a:latin typeface="Calibri Light"/>
              </a:rPr>
              <a:t> </a:t>
            </a:r>
            <a:r>
              <a:rPr b="1" lang="cs-CZ" sz="8000" spc="-1" strike="noStrike">
                <a:solidFill>
                  <a:srgbClr val="c00000"/>
                </a:solidFill>
                <a:latin typeface="Calibri Light"/>
              </a:rPr>
              <a:t>O</a:t>
            </a:r>
            <a:r>
              <a:rPr b="1" lang="cs-CZ" sz="8000" spc="-1" strike="noStrike">
                <a:solidFill>
                  <a:srgbClr val="c00000"/>
                </a:solidFill>
                <a:latin typeface="Calibri Light"/>
              </a:rPr>
              <a:t>V</a:t>
            </a:r>
            <a:r>
              <a:rPr b="1" lang="cs-CZ" sz="8000" spc="-1" strike="noStrike">
                <a:solidFill>
                  <a:srgbClr val="c00000"/>
                </a:solidFill>
                <a:latin typeface="Calibri Light"/>
              </a:rPr>
              <a:t>S</a:t>
            </a:r>
            <a:r>
              <a:rPr b="1" lang="cs-CZ" sz="8000" spc="-1" strike="noStrike">
                <a:solidFill>
                  <a:srgbClr val="c00000"/>
                </a:solidFill>
                <a:latin typeface="Calibri Light"/>
              </a:rPr>
              <a:t> </a:t>
            </a:r>
            <a:r>
              <a:rPr b="1" lang="cs-CZ" sz="8000" spc="-1" strike="noStrike">
                <a:solidFill>
                  <a:srgbClr val="c00000"/>
                </a:solidFill>
                <a:latin typeface="Calibri Light"/>
              </a:rPr>
              <a:t>T</a:t>
            </a:r>
            <a:r>
              <a:rPr b="1" lang="cs-CZ" sz="8000" spc="-1" strike="noStrike">
                <a:solidFill>
                  <a:srgbClr val="c00000"/>
                </a:solidFill>
                <a:latin typeface="Calibri Light"/>
              </a:rPr>
              <a:t>e</a:t>
            </a:r>
            <a:r>
              <a:rPr b="1" lang="cs-CZ" sz="8000" spc="-1" strike="noStrike">
                <a:solidFill>
                  <a:srgbClr val="c00000"/>
                </a:solidFill>
                <a:latin typeface="Calibri Light"/>
              </a:rPr>
              <a:t>s</a:t>
            </a:r>
            <a:r>
              <a:rPr b="1" lang="cs-CZ" sz="8000" spc="-1" strike="noStrike">
                <a:solidFill>
                  <a:srgbClr val="c00000"/>
                </a:solidFill>
                <a:latin typeface="Calibri Light"/>
              </a:rPr>
              <a:t>l</a:t>
            </a:r>
            <a:r>
              <a:rPr b="1" lang="cs-CZ" sz="8000" spc="-1" strike="noStrike">
                <a:solidFill>
                  <a:srgbClr val="c00000"/>
                </a:solidFill>
                <a:latin typeface="Calibri Light"/>
              </a:rPr>
              <a:t>a</a:t>
            </a:r>
            <a:r>
              <a:rPr b="1" lang="cs-CZ" sz="8000" spc="-1" strike="noStrike">
                <a:solidFill>
                  <a:srgbClr val="c00000"/>
                </a:solidFill>
                <a:latin typeface="Calibri Light"/>
              </a:rPr>
              <a:t> </a:t>
            </a:r>
            <a:r>
              <a:rPr b="1" lang="cs-CZ" sz="8000" spc="-1" strike="noStrike">
                <a:solidFill>
                  <a:srgbClr val="c00000"/>
                </a:solidFill>
                <a:latin typeface="Calibri Light"/>
              </a:rPr>
              <a:t>P</a:t>
            </a:r>
            <a:r>
              <a:rPr b="1" lang="cs-CZ" sz="8000" spc="-1" strike="noStrike">
                <a:solidFill>
                  <a:srgbClr val="c00000"/>
                </a:solidFill>
                <a:latin typeface="Calibri Light"/>
              </a:rPr>
              <a:t>a</a:t>
            </a:r>
            <a:r>
              <a:rPr b="1" lang="cs-CZ" sz="8000" spc="-1" strike="noStrike">
                <a:solidFill>
                  <a:srgbClr val="c00000"/>
                </a:solidFill>
                <a:latin typeface="Calibri Light"/>
              </a:rPr>
              <a:t>r</a:t>
            </a:r>
            <a:r>
              <a:rPr b="1" lang="cs-CZ" sz="8000" spc="-1" strike="noStrike">
                <a:solidFill>
                  <a:srgbClr val="c00000"/>
                </a:solidFill>
                <a:latin typeface="Calibri Light"/>
              </a:rPr>
              <a:t>d</a:t>
            </a:r>
            <a:r>
              <a:rPr b="1" lang="cs-CZ" sz="8000" spc="-1" strike="noStrike">
                <a:solidFill>
                  <a:srgbClr val="c00000"/>
                </a:solidFill>
                <a:latin typeface="Calibri Light"/>
              </a:rPr>
              <a:t>u</a:t>
            </a:r>
            <a:r>
              <a:rPr b="1" lang="cs-CZ" sz="8000" spc="-1" strike="noStrike">
                <a:solidFill>
                  <a:srgbClr val="c00000"/>
                </a:solidFill>
                <a:latin typeface="Calibri Light"/>
              </a:rPr>
              <a:t>b</a:t>
            </a:r>
            <a:r>
              <a:rPr b="1" lang="cs-CZ" sz="8000" spc="-1" strike="noStrike">
                <a:solidFill>
                  <a:srgbClr val="c00000"/>
                </a:solidFill>
                <a:latin typeface="Calibri Light"/>
              </a:rPr>
              <a:t>i</a:t>
            </a:r>
            <a:r>
              <a:rPr b="1" lang="cs-CZ" sz="8000" spc="-1" strike="noStrike">
                <a:solidFill>
                  <a:srgbClr val="c00000"/>
                </a:solidFill>
                <a:latin typeface="Calibri Light"/>
              </a:rPr>
              <a:t>c</a:t>
            </a:r>
            <a:r>
              <a:rPr b="1" lang="cs-CZ" sz="8000" spc="-1" strike="noStrike">
                <a:solidFill>
                  <a:srgbClr val="c00000"/>
                </a:solidFill>
                <a:latin typeface="Calibri Light"/>
              </a:rPr>
              <a:t>e</a:t>
            </a:r>
            <a:endParaRPr b="0" lang="cs-CZ" sz="8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V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z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p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o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m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ín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k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y 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p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a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m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ě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t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ní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k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a 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p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o 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5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0 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le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t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e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c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h. 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P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ři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p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r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a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v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e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n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o 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p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r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o 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k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o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n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f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e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r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e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n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ci 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„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5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0 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le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t 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T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2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0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0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“ 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p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o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ř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á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d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a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n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o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u 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T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e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c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h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ni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c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k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ý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m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 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m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u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z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e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e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m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 v 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B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r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n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ě 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1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0. 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z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á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ří 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2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0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1</a:t>
            </a:r>
            <a:r>
              <a:rPr b="1" lang="cs-CZ" sz="3200" spc="-1" strike="noStrike">
                <a:solidFill>
                  <a:srgbClr val="ff0000"/>
                </a:solidFill>
                <a:latin typeface="Calibri"/>
              </a:rPr>
              <a:t>9.</a:t>
            </a:r>
            <a:endParaRPr b="0" lang="cs-CZ" sz="3200" spc="-1" strike="noStrike">
              <a:latin typeface="Arial"/>
            </a:endParaRPr>
          </a:p>
        </p:txBody>
      </p:sp>
      <p:sp>
        <p:nvSpPr>
          <p:cNvPr id="84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1200" spc="-1" strike="noStrike">
                <a:solidFill>
                  <a:srgbClr val="8b8b8b"/>
                </a:solidFill>
                <a:latin typeface="Calibri"/>
              </a:rPr>
              <a:t>(C) K. Čejka 2019     Vzpomínky na T200 po 50ti letech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85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B712B57A-B5FC-4876-982F-D0F9E2381D4A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Licence Gamma 140 – </a:t>
            </a:r>
            <a:r>
              <a:rPr b="1" lang="cs-CZ" sz="4400" spc="-1" strike="noStrike">
                <a:solidFill>
                  <a:srgbClr val="000000"/>
                </a:solidFill>
                <a:latin typeface="Calibri Light"/>
              </a:rPr>
              <a:t>paměti SP, MM, MC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838080" y="1306440"/>
            <a:ext cx="10515240" cy="4870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SP-Scratch Pad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(zápisníková paměť), rychlá vyrovnávací paměť na tenkých magnetických vrstvách, 64 adres x 40 bitů, není parita; pracovní buňky mikroprogramů, registry (RL,RN,RS), vyrovnávací paměti pro selektorové kanály. Nebylo jednoduché provést optimální nastavení z hlediska spolehlivosti. Data nebyla chráněna paritou. Později náhrada na bázi IO (ZN Ing. Vávry a Ing. Fajkuse)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MM-Memoire Morte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(tzv. mrtvá paměť ROM) interpretační odporová paměť; 2 bloky 1024x64bitů. Mikroprogramy instrukcí. Základní (vždy) + volitelná pro výpočty v pohyblivé řádové čárce. Později opět náhrada na bázi IO (ZN Ing. Vávry a Ing. Fajkuse)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MC-Memoire Central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(feritová, operační paměť), ve formě kostky o maximální kapacitě 64kB, v rámu (PIL1) mohly být až 2 a též mohl být externí PIL1 a maximální kapacita pak byla 256kB, 8bitů data + lichá parita. Nakonec též náhrada integrovanou verzí (dynamická paměť) 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1200" spc="-1" strike="noStrike">
                <a:solidFill>
                  <a:srgbClr val="8b8b8b"/>
                </a:solidFill>
                <a:latin typeface="Calibri"/>
              </a:rPr>
              <a:t>(C) K. Čejka 2019     Vzpomínky na T200 po 50ti letech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137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5F2B9D62-A55B-4A2D-80E3-C58D05B01605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Licence Gamma 140 - periferie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838080" y="1306440"/>
            <a:ext cx="10515240" cy="4870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Mg páskový podsystém.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Řadič MTC, nepochází z dílny Bull, unikátní technologie, logické desky s diskrétními součástkami, montáž nastojato (diody, odpory) – propojené vodivými Cu pásky (náhrada jedné vrstvy plošného spoje).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Tiskárna I-51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, logika na TC3, vyrovnávací paměť na 1.řádek (dynamická-magnetostrikční linka 163x7bitů, znak 6bitů+parita), elektromagnetem ovládaná kladívka tiskla znaky na 1 otáčku typového válce, 120,136 nebo 160 sloupců, 1 řádek na 1 otáčku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Snímač 80 sl štítků LM-2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, TC2, snímání mechanicky pomocí kartáčků (2x) po řádcích do vyrovnávací paměti, přenos dále po sloupcích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Děrovač štítků P-85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Psací stroj MAE 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(IBM) s kulovou hlavou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1200" spc="-1" strike="noStrike">
                <a:solidFill>
                  <a:srgbClr val="8b8b8b"/>
                </a:solidFill>
                <a:latin typeface="Calibri"/>
              </a:rPr>
              <a:t>(C) K. Čejka 2019     Vzpomínky na T200 po 50ti letech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141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A46FE12B-DFD6-4BEE-8185-98C6D34B0A18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T200/300 – periferie nově připojované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838080" y="1306440"/>
            <a:ext cx="10515240" cy="4870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Mg páskové jednotky MPM40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– vyvinuté v Tesle P-ce, diskrétní součástky, unášení ½ palcové pásky pomocí pogumované kladky poháněné 2 motorky přes řemínky, pohyb kladky byl řízen spojkou, rychlý start/stop  umožňovaly vyrovnávací smyčky ve 2 vyrovnávacích zásobnících (kapsách); smyčky udržoval v zásobnících podtlak.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Záznam NRZI (No Return to Zero) 9 stop (8+1)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Mg páskové jednotky MPP120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– vyvinuté v Tesle P-ce, nově řešen pohon pásky pomocí 2 kladek s řízeným podtlakem. Logika – desky s IO obvody TTL. Hustota 200, 556, 800BPI. Druhá generace, jsou odstraněny neduhy MPM40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Tiskárna DW-3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řádková tiskárna polské výroby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Snímač štítků A1014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, výrobek české firmy Aritma Praha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Disketová jednotka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, velké diskety (8“) – zbrojovka Brno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1200" spc="-1" strike="noStrike">
                <a:solidFill>
                  <a:srgbClr val="8b8b8b"/>
                </a:solidFill>
                <a:latin typeface="Calibri"/>
              </a:rPr>
              <a:t>(C) K. Čejka 2019     Vzpomínky na T200 po 50ti letech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145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F37BD927-8073-4A46-AA87-844C5531518C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T200/300 – periferie nově připojované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7" name="Zástupný symbol pro obsah 5" descr=""/>
          <p:cNvPicPr/>
          <p:nvPr/>
        </p:nvPicPr>
        <p:blipFill>
          <a:blip r:embed="rId1"/>
          <a:stretch/>
        </p:blipFill>
        <p:spPr>
          <a:xfrm>
            <a:off x="1014840" y="1813680"/>
            <a:ext cx="2735280" cy="4419720"/>
          </a:xfrm>
          <a:prstGeom prst="rect">
            <a:avLst/>
          </a:prstGeom>
          <a:ln>
            <a:noFill/>
          </a:ln>
        </p:spPr>
      </p:pic>
      <p:sp>
        <p:nvSpPr>
          <p:cNvPr id="148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1200" spc="-1" strike="noStrike">
                <a:solidFill>
                  <a:srgbClr val="8b8b8b"/>
                </a:solidFill>
                <a:latin typeface="Calibri"/>
              </a:rPr>
              <a:t>(C) K. Čejka 2019     Vzpomínky na T200 po 50ti letech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149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A4933225-A582-45E5-A90A-2EFC116F3011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pic>
        <p:nvPicPr>
          <p:cNvPr id="150" name="Obrázek 6" descr=""/>
          <p:cNvPicPr/>
          <p:nvPr/>
        </p:nvPicPr>
        <p:blipFill>
          <a:blip r:embed="rId2"/>
          <a:stretch/>
        </p:blipFill>
        <p:spPr>
          <a:xfrm>
            <a:off x="4113720" y="2567880"/>
            <a:ext cx="3040200" cy="3665160"/>
          </a:xfrm>
          <a:prstGeom prst="rect">
            <a:avLst/>
          </a:prstGeom>
          <a:ln>
            <a:noFill/>
          </a:ln>
        </p:spPr>
      </p:pic>
      <p:sp>
        <p:nvSpPr>
          <p:cNvPr id="151" name="CustomShape 4"/>
          <p:cNvSpPr/>
          <p:nvPr/>
        </p:nvSpPr>
        <p:spPr>
          <a:xfrm>
            <a:off x="1280160" y="1282320"/>
            <a:ext cx="18666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s-CZ" sz="3600" spc="-1" strike="noStrike">
                <a:solidFill>
                  <a:srgbClr val="000000"/>
                </a:solidFill>
                <a:latin typeface="Calibri"/>
              </a:rPr>
              <a:t>MPP 120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152" name="CustomShape 5"/>
          <p:cNvSpPr/>
          <p:nvPr/>
        </p:nvSpPr>
        <p:spPr>
          <a:xfrm>
            <a:off x="4152960" y="2056320"/>
            <a:ext cx="25250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s-CZ" sz="3200" spc="-1" strike="noStrike">
                <a:solidFill>
                  <a:srgbClr val="000000"/>
                </a:solidFill>
                <a:latin typeface="Calibri"/>
              </a:rPr>
              <a:t>Memorex 630</a:t>
            </a:r>
            <a:endParaRPr b="0" lang="cs-CZ" sz="3200" spc="-1" strike="noStrike">
              <a:latin typeface="Arial"/>
            </a:endParaRPr>
          </a:p>
        </p:txBody>
      </p:sp>
      <p:pic>
        <p:nvPicPr>
          <p:cNvPr id="153" name="Obrázek 2" descr=""/>
          <p:cNvPicPr/>
          <p:nvPr/>
        </p:nvPicPr>
        <p:blipFill>
          <a:blip r:embed="rId3"/>
          <a:stretch/>
        </p:blipFill>
        <p:spPr>
          <a:xfrm>
            <a:off x="7615440" y="2179440"/>
            <a:ext cx="3093480" cy="4053960"/>
          </a:xfrm>
          <a:prstGeom prst="rect">
            <a:avLst/>
          </a:prstGeom>
          <a:ln>
            <a:noFill/>
          </a:ln>
        </p:spPr>
      </p:pic>
      <p:sp>
        <p:nvSpPr>
          <p:cNvPr id="154" name="CustomShape 6"/>
          <p:cNvSpPr/>
          <p:nvPr/>
        </p:nvSpPr>
        <p:spPr>
          <a:xfrm>
            <a:off x="7763400" y="1590120"/>
            <a:ext cx="2797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s-CZ" sz="3600" spc="-1" strike="noStrike">
                <a:solidFill>
                  <a:srgbClr val="000000"/>
                </a:solidFill>
                <a:latin typeface="Calibri"/>
              </a:rPr>
              <a:t>Aritma A1014</a:t>
            </a:r>
            <a:endParaRPr b="0" lang="cs-CZ" sz="3600" spc="-1" strike="noStrike"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T200/300 – diskový podsystém – od 1972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838080" y="1306440"/>
            <a:ext cx="10515240" cy="4870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Řadič disků E631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vyvinut firmou Memorex.  Asi 20 velkých desek s plošnými spoji osazenými IO střední integrace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Připojovány diskové mechaniky 7,25MB od různých výrobců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Memorex  630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(svazek kompatibilní s IBM 2311) a </a:t>
            </a: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EC5052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(BLR) využívaly pro vystavování suportu s hlavičkami válcovou cívku pohybující se mezi póly silného permanentního magnetu. Přepínáním počtu zařazených úseků vinutí se řídila rychlost pohybu, změnou polarity připojeného napětí pak směr pohybu.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EC5058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(DP4 – zbrojovka Brno) zde pohyb suportu obstarával pohyb pístu v hydraulickém oleji. Rychlost a směr se řídil elektromagneticky ovládanými tryskami (měnil se tlak před a za pístem)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1200" spc="-1" strike="noStrike">
                <a:solidFill>
                  <a:srgbClr val="8b8b8b"/>
                </a:solidFill>
                <a:latin typeface="Calibri"/>
              </a:rPr>
              <a:t>(C) K. Čejka 2019     Vzpomínky na T200 po 50ti letech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158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53861B84-0EA6-4718-8194-51FF2BD5A64D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T200/300 – technická péče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838080" y="1306440"/>
            <a:ext cx="10515240" cy="4870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Sálový počítač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byl poměrně složité zařízení, které vyžadovalo trvalou péči technické obsluhy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Francouzi měli dobře propracovaný systém školení, který převzalo ÚVTT. Pracovníci školícího střediska, kromě výuky v kurzech, také psali česká skripta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Základní kurz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– 13 týdnů – skripta Notice Provisorie – Gamma 140 (Generality) český překlad z roku 1969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Nástavbový kurz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– 20 týdnů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V kurzech se každý pátek psal náročný test, kurzy byly zakončeny teoretickou a praktickou zkouškou. Délka kurzu se vyvíjela, uvedená čísla platila v roce 1973 a 1974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1200" spc="-1" strike="noStrike">
                <a:solidFill>
                  <a:srgbClr val="8b8b8b"/>
                </a:solidFill>
                <a:latin typeface="Calibri"/>
              </a:rPr>
              <a:t>(C) K. Čejka 2019     Vzpomínky na T200 po 50ti letech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162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ECB32F6C-1D82-4B33-8081-D861B5AF1D48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cs-CZ" sz="4400" spc="-1" strike="noStrike">
                <a:solidFill>
                  <a:srgbClr val="000000"/>
                </a:solidFill>
                <a:latin typeface="Calibri Light"/>
              </a:rPr>
              <a:t>T200</a:t>
            </a: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 – ÚVTT nabídka kurzů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4" name="Zástupný symbol pro obsah 5" descr=""/>
          <p:cNvPicPr/>
          <p:nvPr/>
        </p:nvPicPr>
        <p:blipFill>
          <a:blip r:embed="rId1"/>
          <a:stretch/>
        </p:blipFill>
        <p:spPr>
          <a:xfrm>
            <a:off x="937800" y="1301400"/>
            <a:ext cx="10233720" cy="5054760"/>
          </a:xfrm>
          <a:prstGeom prst="rect">
            <a:avLst/>
          </a:prstGeom>
          <a:ln>
            <a:noFill/>
          </a:ln>
        </p:spPr>
      </p:pic>
      <p:sp>
        <p:nvSpPr>
          <p:cNvPr id="165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1200" spc="-1" strike="noStrike">
                <a:solidFill>
                  <a:srgbClr val="8b8b8b"/>
                </a:solidFill>
                <a:latin typeface="Calibri"/>
              </a:rPr>
              <a:t>(C) K. Čejka 2019     Vzpomínky na T200 po 50ti letech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166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A2B4F189-0234-4047-B6FA-F761E0D07AFF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167" name="CustomShape 4"/>
          <p:cNvSpPr/>
          <p:nvPr/>
        </p:nvSpPr>
        <p:spPr>
          <a:xfrm>
            <a:off x="1230840" y="5064480"/>
            <a:ext cx="9575280" cy="471600"/>
          </a:xfrm>
          <a:prstGeom prst="rect">
            <a:avLst/>
          </a:prstGeom>
          <a:solidFill>
            <a:srgbClr val="ff0000">
              <a:alpha val="19000"/>
            </a:srgb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T200/300 – školení – diskový podsystém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TextShape 2"/>
          <p:cNvSpPr txBox="1"/>
          <p:nvPr/>
        </p:nvSpPr>
        <p:spPr>
          <a:xfrm>
            <a:off x="838080" y="1817640"/>
            <a:ext cx="10515240" cy="43588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Diskový podsystém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(řadič E631 + mechaniky – Memorex 630, EC5052 /vyráběl se v Bulharsku – kopie Memorexu/, EC5058  ze Zbrojovky Brno) nebyl zahrnut do výše uvedených kurzů. Pro techniky byly k dispozici následující kurzy: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Řadič E631 + mechanika EC5052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– 4 týdny – školení v Pardubicích (ÚVTT)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Mechanika EC5058 (DP-4)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– 2 týdny – školení ve Zbrojovce Brno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Na Memorex 630 nebylo školení. Byl zakoupen jen  omezený počet kusů. V OVS Pardubice jsme měli 2 mechaniky Memorex 630.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1200" spc="-1" strike="noStrike">
                <a:solidFill>
                  <a:srgbClr val="8b8b8b"/>
                </a:solidFill>
                <a:latin typeface="Calibri"/>
              </a:rPr>
              <a:t>(C) K. Čejka 2019     Vzpomínky na T200 po 50ti letech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171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9FEFD250-5295-4D81-A248-BDDB0B199034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T200/300 – technická péče, kurzy 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3" name="Zástupný symbol pro obsah 5" descr=""/>
          <p:cNvPicPr/>
          <p:nvPr/>
        </p:nvPicPr>
        <p:blipFill>
          <a:blip r:embed="rId1"/>
          <a:stretch/>
        </p:blipFill>
        <p:spPr>
          <a:xfrm rot="5400000">
            <a:off x="790560" y="1625760"/>
            <a:ext cx="4808880" cy="4293360"/>
          </a:xfrm>
          <a:prstGeom prst="rect">
            <a:avLst/>
          </a:prstGeom>
          <a:ln>
            <a:noFill/>
          </a:ln>
        </p:spPr>
      </p:pic>
      <p:sp>
        <p:nvSpPr>
          <p:cNvPr id="174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1200" spc="-1" strike="noStrike">
                <a:solidFill>
                  <a:srgbClr val="8b8b8b"/>
                </a:solidFill>
                <a:latin typeface="Calibri"/>
              </a:rPr>
              <a:t>(C) K. Čejka 2019     Vzpomínky na T200 po 50ti letech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175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5E2D59BA-A1E6-4B2D-A3AF-8D0EF40F64CE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176" name="CustomShape 4"/>
          <p:cNvSpPr/>
          <p:nvPr/>
        </p:nvSpPr>
        <p:spPr>
          <a:xfrm>
            <a:off x="5731560" y="3166920"/>
            <a:ext cx="51962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cs-CZ" sz="3600" spc="-1" strike="noStrike">
                <a:solidFill>
                  <a:srgbClr val="000000"/>
                </a:solidFill>
                <a:latin typeface="Calibri"/>
              </a:rPr>
              <a:t>Základní učební texty – tzv. </a:t>
            </a:r>
            <a:r>
              <a:rPr b="1" lang="cs-CZ" sz="3600" spc="-1" strike="noStrike">
                <a:solidFill>
                  <a:srgbClr val="000000"/>
                </a:solidFill>
                <a:latin typeface="Calibri"/>
              </a:rPr>
              <a:t>GENERALITY</a:t>
            </a:r>
            <a:endParaRPr b="0" lang="cs-CZ" sz="3600" spc="-1" strike="noStrike"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T200/300 – technická péče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TextShape 2"/>
          <p:cNvSpPr txBox="1"/>
          <p:nvPr/>
        </p:nvSpPr>
        <p:spPr>
          <a:xfrm>
            <a:off x="838080" y="1306440"/>
            <a:ext cx="10515240" cy="4870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Kromě odstraňování závad vzniklých při provozu prováděli technici pravidelnou údržbu – </a:t>
            </a: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profylaktiku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Na zařízeních, kterých bylo u počítače více kusů (dalo se počítat i když byla některá periferie odstavena kvůli poruše a nebo na něm probíhala plánovaná údržba) se prováděla údržba zpravidla za provozu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Zpravidla 1x týdně se prováděla profylaktika (4 i více hodin), tehdy byl systém odstaven z provozu.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PGT (Programme de Gestion Test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) testovací, multiprogramní operační systém na mg pásce. Supervisor + testovací programy. Umožňoval spustit až 7 testů najednou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1200" spc="-1" strike="noStrike">
                <a:solidFill>
                  <a:srgbClr val="8b8b8b"/>
                </a:solidFill>
                <a:latin typeface="Calibri"/>
              </a:rPr>
              <a:t>(C) K. Čejka 2019     Vzpomínky na T200 po 50ti letech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180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960AC8A1-71A2-4679-BEFF-11F2B702998B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838080" y="365040"/>
            <a:ext cx="10515240" cy="78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cs-CZ" sz="4400" spc="-1" strike="noStrike">
                <a:solidFill>
                  <a:srgbClr val="000000"/>
                </a:solidFill>
                <a:latin typeface="Calibri Light"/>
              </a:rPr>
              <a:t>Časová osa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838080" y="1148400"/>
            <a:ext cx="10515240" cy="5028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196x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strojně početní stanice na Zámečku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1965 Minsk-2/22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, nákup a instalace ve výp středisku Na Spravedlnosti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1969 T200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ve školícím středisku Na Spravedlnosti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Cca 1973 prodej Minsk, stěhování na Zámeček, 2x T200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4/1973 sto instalovaných T200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(viz zpráva ÚVTT)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Cca 1976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stěhování na Kyjevská, 2x T200/300 (Adriana, Dafné)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1984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EC 1045, likvidace jedné T300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1986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EC1046, likvidace druhé T300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1976 -199x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,  KA10, JPR12, JPR12R, SM3/20, SM4/x …….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Autor se omlouvá předem za případné nepřesnosti v uvedení začátku/konce jednotlivých etap.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1200" spc="-1" strike="noStrike">
                <a:solidFill>
                  <a:srgbClr val="8b8b8b"/>
                </a:solidFill>
                <a:latin typeface="Calibri"/>
              </a:rPr>
              <a:t>(C) K. Čejka 2019     Vzpomínky na T200 po 50ti letech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89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276EF401-A92C-41FD-A894-50424C389243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T200/300 – technická péče (mg média)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838080" y="1306440"/>
            <a:ext cx="10515240" cy="4870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Důležitou úlohou bylo zajistit </a:t>
            </a: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kompatibilitu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mezi jednotlivými magnetopáskovými a diskovými jednotkami. Informace zapsaná na libovolné diskové/mg páskové jednotce musela být čitelná na všech jednotkách v systému!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Například u disků se jednalo o kompatibilitu záznamu mezi 12 (6 + 6) diskovými jednotkami. V archivu bylo uloženo více jak 100 disků a několik set magnetických pásek.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Velký problém u disků představovalo riziko kontaktu mg hlavičky s povrchem média (mg vrstva) nad nimž se hlava pohybovala ve výšce několika mikronů. V případě výskytu zrníčka prachu, poruchy závěsu hlavy a podobně došlo pak k „přistání“ hlavy (</a:t>
            </a: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head crash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) a následnému zničení hlavy i disku (média).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1200" spc="-1" strike="noStrike">
                <a:solidFill>
                  <a:srgbClr val="8b8b8b"/>
                </a:solidFill>
                <a:latin typeface="Calibri"/>
              </a:rPr>
              <a:t>(C) K. Čejka 2019     Vzpomínky na T200 po 50ti letech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184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DB498075-91EA-42B4-92CE-1B80C14332AF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pic>
        <p:nvPicPr>
          <p:cNvPr id="185" name="Obrázek 5" descr=""/>
          <p:cNvPicPr/>
          <p:nvPr/>
        </p:nvPicPr>
        <p:blipFill>
          <a:blip r:embed="rId1"/>
          <a:stretch/>
        </p:blipFill>
        <p:spPr>
          <a:xfrm>
            <a:off x="8456760" y="5393880"/>
            <a:ext cx="2247840" cy="1043640"/>
          </a:xfrm>
          <a:prstGeom prst="rect">
            <a:avLst/>
          </a:prstGeom>
          <a:ln>
            <a:noFill/>
          </a:ln>
        </p:spPr>
      </p:pic>
      <p:sp>
        <p:nvSpPr>
          <p:cNvPr id="186" name="Line 5"/>
          <p:cNvSpPr/>
          <p:nvPr/>
        </p:nvSpPr>
        <p:spPr>
          <a:xfrm>
            <a:off x="7315200" y="5393520"/>
            <a:ext cx="1295280" cy="393840"/>
          </a:xfrm>
          <a:prstGeom prst="line">
            <a:avLst/>
          </a:prstGeom>
          <a:ln w="34920">
            <a:solidFill>
              <a:srgbClr val="ff0000"/>
            </a:solidFill>
            <a:tailEnd len="lg" type="stealth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T200/300 – technická péče v OVS Pardubice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TextShape 2"/>
          <p:cNvSpPr txBox="1"/>
          <p:nvPr/>
        </p:nvSpPr>
        <p:spPr>
          <a:xfrm>
            <a:off x="838080" y="1306440"/>
            <a:ext cx="10515240" cy="4870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Provoz na 2 a podle potřeby na 3 směny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Servisní vybavení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Zpočátku jen Avomet II a osciloskop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postupně – logická sonda, osciloskop Tektronix (100 MHz), Prchotronix (logický analyzátor vlastní konstrukce), poklepové kladívko, kolmostní páska, kolmostní disk, VION (zařízení umožňující snadnou výměnu součástek na deskách s vícevrstvými plošnými spoji), …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Technický deník, pojmenování počítačů (DAFNE, ADRIANA)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Technické testy (napsané v APS) spouštěné ve volném procesu při uživatelském provozu. 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ZN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Atd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1200" spc="-1" strike="noStrike">
                <a:solidFill>
                  <a:srgbClr val="8b8b8b"/>
                </a:solidFill>
                <a:latin typeface="Calibri"/>
              </a:rPr>
              <a:t>(C) K. Čejka 2019     Vzpomínky na T200 po 50ti letech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190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499F3795-8048-454E-9B06-93CCFF50A0F7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T200 – na SPŠE v Pardubicích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838080" y="1306440"/>
            <a:ext cx="10515240" cy="4870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Na SPŠE výpočetní středisko vybavené T200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Na T200 probíhala výuka a praktická cvičení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Skripta napsali odborníci z Tesly: Borský, Pejskar,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Sieber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Ve škole působili také jako externí učitelé spolu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s dalšími specialisty z Tesly Pardubice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1200" spc="-1" strike="noStrike">
                <a:solidFill>
                  <a:srgbClr val="8b8b8b"/>
                </a:solidFill>
                <a:latin typeface="Calibri"/>
              </a:rPr>
              <a:t>(C) K. Čejka 2019     Vzpomínky na T200 po 50ti letech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194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2D6EDA25-FA3C-4174-9984-C0669C933371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pic>
        <p:nvPicPr>
          <p:cNvPr id="195" name="Obrázek 5" descr=""/>
          <p:cNvPicPr/>
          <p:nvPr/>
        </p:nvPicPr>
        <p:blipFill>
          <a:blip r:embed="rId1"/>
          <a:stretch/>
        </p:blipFill>
        <p:spPr>
          <a:xfrm rot="5400000">
            <a:off x="8073000" y="1500120"/>
            <a:ext cx="4043520" cy="3882240"/>
          </a:xfrm>
          <a:prstGeom prst="rect">
            <a:avLst/>
          </a:prstGeom>
          <a:ln>
            <a:noFill/>
          </a:ln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838080" y="365040"/>
            <a:ext cx="10515240" cy="940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Výpočetní středisko – pořizování dat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838080" y="1306440"/>
            <a:ext cx="10515240" cy="4870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Pro Minsk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– dálnopis Siemens T100, 5ti stopá děrná páska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Pro T200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– děrovače děrných štítků Aritma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Později vybavení počítači SM3/20, SM3/40, JPR12R –terminálová síť a data se ukládají na mg pásku (SM3/xx). Mg páska s daty se pak přenese na T200.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V OVS Tesla Pardubice připojení JPR12R na multiplexní kanál T300. Data se zapisují na kazetový disk v JPR12R a pak se přenáší do T300 (z operační paměti JPR12R do operační paměti T300 a naopak). Přenos dat je možný oběma směry.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1200" spc="-1" strike="noStrike">
                <a:solidFill>
                  <a:srgbClr val="8b8b8b"/>
                </a:solidFill>
                <a:latin typeface="Calibri"/>
              </a:rPr>
              <a:t>(C) K. Čejka 2019     Vzpomínky na T200 po 50ti letech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199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21728313-EDCB-47F8-8DC7-91DC24DC05A3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838080" y="365040"/>
            <a:ext cx="10515240" cy="940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T200/300 – Operační systémy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TextShape 2"/>
          <p:cNvSpPr txBox="1"/>
          <p:nvPr/>
        </p:nvSpPr>
        <p:spPr>
          <a:xfrm>
            <a:off x="838080" y="1306440"/>
            <a:ext cx="10515240" cy="4870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Pro </a:t>
            </a: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T200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–  monoprogramní OS na mg. pásce.  Verze OS -T2 (T3)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Pro </a:t>
            </a: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T300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– diskově orientovaný OS. Nejdříve monoprogramní (OS –D1). Později, multiprogramní, až 3 úlohy současně (jeden program hlavní a dva běžící na pozadí) OS-D2.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OS – D2 umožňoval spouštět naše technické testy při uživatelském provozu.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1200" spc="-1" strike="noStrike">
                <a:solidFill>
                  <a:srgbClr val="8b8b8b"/>
                </a:solidFill>
                <a:latin typeface="Calibri"/>
              </a:rPr>
              <a:t>(C) K. Čejka 2019     Vzpomínky na T200 po 50ti letech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203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CDB0CB3E-5A86-4C17-89B8-79FEF73B5D13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cs-CZ" sz="4400" spc="-1" strike="noStrike">
                <a:solidFill>
                  <a:srgbClr val="000000"/>
                </a:solidFill>
                <a:latin typeface="Calibri Light"/>
              </a:rPr>
              <a:t>100 x instalace T200 v dubnu 1973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5" name="Zástupný symbol pro obsah 5" descr=""/>
          <p:cNvPicPr/>
          <p:nvPr/>
        </p:nvPicPr>
        <p:blipFill>
          <a:blip r:embed="rId1"/>
          <a:stretch/>
        </p:blipFill>
        <p:spPr>
          <a:xfrm>
            <a:off x="2834280" y="2142000"/>
            <a:ext cx="6522840" cy="3718440"/>
          </a:xfrm>
          <a:prstGeom prst="rect">
            <a:avLst/>
          </a:prstGeom>
          <a:ln>
            <a:noFill/>
          </a:ln>
        </p:spPr>
      </p:pic>
      <p:sp>
        <p:nvSpPr>
          <p:cNvPr id="206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1200" spc="-1" strike="noStrike">
                <a:solidFill>
                  <a:srgbClr val="8b8b8b"/>
                </a:solidFill>
                <a:latin typeface="Calibri"/>
              </a:rPr>
              <a:t>(C) K. Čejka 2019     Vzpomínky na T200 po 50ti letech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207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A6AC2137-C9AA-4579-ABB2-8D0412B63A57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cs-CZ" sz="4400" spc="-1" strike="noStrike">
                <a:solidFill>
                  <a:srgbClr val="000000"/>
                </a:solidFill>
                <a:latin typeface="Calibri Light"/>
              </a:rPr>
              <a:t>1919 – 2019 sto let od založení Telegrafia a.s. </a:t>
            </a:r>
            <a:r>
              <a:rPr b="1" lang="cs-CZ" sz="3600" spc="-1" strike="noStrike">
                <a:solidFill>
                  <a:srgbClr val="000000"/>
                </a:solidFill>
                <a:latin typeface="Calibri Light"/>
              </a:rPr>
              <a:t>(sál výpočetního střediska na Kyjevské v roce 2019)</a:t>
            </a:r>
            <a:endParaRPr b="0" lang="cs-CZ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1200" spc="-1" strike="noStrike">
                <a:solidFill>
                  <a:srgbClr val="8b8b8b"/>
                </a:solidFill>
                <a:latin typeface="Calibri"/>
              </a:rPr>
              <a:t>(C) K. Čejka 2019     Vzpomínky na T200 po 50ti letech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210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B2D6439F-9719-4F24-9136-949B03AF1D06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pic>
        <p:nvPicPr>
          <p:cNvPr id="211" name="Zástupný symbol pro obsah 6" descr=""/>
          <p:cNvPicPr/>
          <p:nvPr/>
        </p:nvPicPr>
        <p:blipFill>
          <a:blip r:embed="rId1"/>
          <a:stretch/>
        </p:blipFill>
        <p:spPr>
          <a:xfrm>
            <a:off x="1271160" y="1690560"/>
            <a:ext cx="9667800" cy="4542480"/>
          </a:xfrm>
          <a:prstGeom prst="rect">
            <a:avLst/>
          </a:prstGeom>
          <a:ln>
            <a:noFill/>
          </a:ln>
        </p:spPr>
      </p:pic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838080" y="1706040"/>
            <a:ext cx="10515240" cy="41925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cs-CZ" sz="9600" spc="-1" strike="noStrike">
                <a:solidFill>
                  <a:srgbClr val="000000"/>
                </a:solidFill>
                <a:latin typeface="Calibri Light"/>
              </a:rPr>
              <a:t>K O N E C</a:t>
            </a:r>
            <a:endParaRPr b="0" lang="cs-CZ" sz="9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1200" spc="-1" strike="noStrike">
                <a:solidFill>
                  <a:srgbClr val="8b8b8b"/>
                </a:solidFill>
                <a:latin typeface="Calibri"/>
              </a:rPr>
              <a:t>(C) K. Čejka 2019     Vzpomínky na T200 po 50ti letech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215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925E537A-5E88-4C06-8A32-B83C9F08319D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838080" y="365040"/>
            <a:ext cx="10515240" cy="1307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cs-CZ" sz="4400" spc="-1" strike="noStrike">
                <a:solidFill>
                  <a:srgbClr val="000000"/>
                </a:solidFill>
                <a:latin typeface="Calibri Light"/>
              </a:rPr>
              <a:t>Časová osa – (1965 – 1973)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658080" y="1839960"/>
            <a:ext cx="11072880" cy="4336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1965 Minsk-2/22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nákup počítače a instalace ve výpočetním  středisku Na Spravedlnosti (Kovo). Náhrada nespolehlivých periferii – dálnopis T100, snímač děrné pásky FS1500, děrovač děrné pásky Facit. Připojen snímač děrných štítků Aritma a v roce 1971 připojeny dvě magnetopáskové jednotky MPM40.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Počítač Minsk umístěn v přízemí budovy. Sál počítače byl klimatizován.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Počítač pracoval na 3 směny. V roce 1973 byl Minsk prodán do Liberce.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Ve stejné budově, 1. patro, bylo v roce 1969 zřízeno školící středisko ÚVTT. Byl zde instalován počítač T200 využívaný v kurzech technické obsluhy T200.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1200" spc="-1" strike="noStrike">
                <a:solidFill>
                  <a:srgbClr val="8b8b8b"/>
                </a:solidFill>
                <a:latin typeface="Calibri"/>
              </a:rPr>
              <a:t>(C) K. Čejka 2019     Vzpomínky na T200 po 50ti letech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93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20C16883-1AF8-40EC-A2E6-895C593ED955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838080" y="365040"/>
            <a:ext cx="10515240" cy="1307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cs-CZ" sz="4400" spc="-1" strike="noStrike">
                <a:solidFill>
                  <a:srgbClr val="000000"/>
                </a:solidFill>
                <a:latin typeface="Calibri Light"/>
              </a:rPr>
              <a:t>Časová osa – (1973 - 1976)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838080" y="2397600"/>
            <a:ext cx="10515240" cy="377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1973 stěhování na Zámeček, 2x T200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Na Zámečku nainstalovány dva počítače T200. Každý v jiné budově. Zatím bez diskového podsystému. Omezené prostory limitují velikost konfigurace.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1200" spc="-1" strike="noStrike">
                <a:solidFill>
                  <a:srgbClr val="8b8b8b"/>
                </a:solidFill>
                <a:latin typeface="Calibri"/>
              </a:rPr>
              <a:t>(C) K. Čejka 2019     Vzpomínky na T200 po 50ti letech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97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1A4B8F5A-C8E2-4912-AD1F-F2B63C300740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838080" y="365040"/>
            <a:ext cx="10515240" cy="726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cs-CZ" sz="4400" spc="-1" strike="noStrike">
                <a:solidFill>
                  <a:srgbClr val="000000"/>
                </a:solidFill>
                <a:latin typeface="Calibri Light"/>
              </a:rPr>
              <a:t>Časová osa – (1976 -1986)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838080" y="1271160"/>
            <a:ext cx="10515240" cy="4905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1976 stěhování do adaptovaných prostor na Kyjevskou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V prostorném klimatizovaném sále s dvojitou podlahou byly nainstalovány dva počítače T200/300.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Postupně doplněny o diskový podsystém. Řadič E631, 2x disk mechanika Memorex 630, 4x disk mechanika EC5052 (výroba v Bulharsku v rámci JSEP), 6x disková mechanika EC5058 (DP-4 ze Zbrojovky Brno).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Operační paměti obou počítačů rozšířeny na 256kB. V závěru nahrazeny feritové paměti integrovanou verzí.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Centrální jednotky plně integrovány (desky s mini-moduly nahrazeny deskami osazenými integrovanými obvody z Tesly Rožnov; 2800 mini-modulů nahradilo 3900 IO)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Připojeny tiskárny DW3, snímač děrných štítků A1014, disketová mechanika EC5075, atd.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Magnetopáskové jednotky MPM40 postupně nahrazeny MPP120 (16kusů)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Realizované ZN: Zápisníková paměť (SP), Řídící paměti (MM), Operační paměť (MC) náhrada integrovanou verzí, připojení JPR12R na MX kanál, technické testy pod uživatelským OS, ….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1200" spc="-1" strike="noStrike">
                <a:solidFill>
                  <a:srgbClr val="8b8b8b"/>
                </a:solidFill>
                <a:latin typeface="Calibri"/>
              </a:rPr>
              <a:t>(C) K. Čejka 2019     Vzpomínky na T200 po 50ti letech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101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CD635230-F006-44BA-9D5B-65EB091EC9CC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838080" y="365040"/>
            <a:ext cx="10515240" cy="726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cs-CZ" sz="4400" spc="-1" strike="noStrike">
                <a:solidFill>
                  <a:srgbClr val="000000"/>
                </a:solidFill>
                <a:latin typeface="Calibri Light"/>
              </a:rPr>
              <a:t>Gamma 140, T200 (T230, T270), T300 - pojmy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838080" y="1091880"/>
            <a:ext cx="10515240" cy="5084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Gamma 140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– název počítače vyvinutého firmou Bull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T200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(Tesla 200) – název vyráběného počítače (po zakoupení licence) v Tesle Pardubice. CU (centrální jednotka) osazena deskami s mini-moduly (technologie TC3). Bez diskového podsystému. OS (Operační systém) na mg pásce. Od začátku se vyráběly 2 modely: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T230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– MC(operační paměť) 16 nebo 32kB, cykl 2,8mikrosec/byte; max 4 rychlé kanály 200kB/sec (celkem 357kB/sec), MX(multiplexní kanál) 17kB/sec – 4 až 16 subkanálů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T270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- MC 32, 64 nebo 128kB, cykl 1,7mikrosec/byte; max 7 rychlých kanálů 250kB/sec (celkem 600kB/sec), MX 28kB/sec – 4 až 16 subkanálů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T300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– připojen diskový podsystém; CU (centrální jednotka) osazena deskami s IO; MC až 256kB; diskový OS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1200" spc="-1" strike="noStrike">
                <a:solidFill>
                  <a:srgbClr val="8b8b8b"/>
                </a:solidFill>
                <a:latin typeface="Calibri"/>
              </a:rPr>
              <a:t>(C) K. Čejka 2019     Vzpomínky na T200 po 50ti letech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105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9F928C4C-34A0-4F60-B648-E082AE35A8E8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838080" y="365040"/>
            <a:ext cx="10515240" cy="726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cs-CZ" sz="4400" spc="-1" strike="noStrike">
                <a:solidFill>
                  <a:srgbClr val="000000"/>
                </a:solidFill>
                <a:latin typeface="Calibri Light"/>
              </a:rPr>
              <a:t>T200/300 – Principiální schema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7" name="Zástupný symbol pro obsah 5" descr=""/>
          <p:cNvPicPr/>
          <p:nvPr/>
        </p:nvPicPr>
        <p:blipFill>
          <a:blip r:embed="rId1"/>
          <a:stretch/>
        </p:blipFill>
        <p:spPr>
          <a:xfrm>
            <a:off x="1043280" y="1184040"/>
            <a:ext cx="10128240" cy="5172120"/>
          </a:xfrm>
          <a:prstGeom prst="rect">
            <a:avLst/>
          </a:prstGeom>
          <a:ln>
            <a:noFill/>
          </a:ln>
        </p:spPr>
      </p:pic>
      <p:sp>
        <p:nvSpPr>
          <p:cNvPr id="108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1200" spc="-1" strike="noStrike">
                <a:solidFill>
                  <a:srgbClr val="8b8b8b"/>
                </a:solidFill>
                <a:latin typeface="Calibri"/>
              </a:rPr>
              <a:t>(C) K. Čejka 2019     Vzpomínky na T200 po 50ti letech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109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068A6110-DE4E-4F76-8AF2-DAD3496F5ED5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110" name="CustomShape 4"/>
          <p:cNvSpPr/>
          <p:nvPr/>
        </p:nvSpPr>
        <p:spPr>
          <a:xfrm>
            <a:off x="4728240" y="1664640"/>
            <a:ext cx="5803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MM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11" name="CustomShape 5"/>
          <p:cNvSpPr/>
          <p:nvPr/>
        </p:nvSpPr>
        <p:spPr>
          <a:xfrm>
            <a:off x="5315760" y="3753720"/>
            <a:ext cx="4111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SP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12" name="CustomShape 6"/>
          <p:cNvSpPr/>
          <p:nvPr/>
        </p:nvSpPr>
        <p:spPr>
          <a:xfrm>
            <a:off x="5270760" y="4603680"/>
            <a:ext cx="5011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MC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13" name="CustomShape 7"/>
          <p:cNvSpPr/>
          <p:nvPr/>
        </p:nvSpPr>
        <p:spPr>
          <a:xfrm>
            <a:off x="4887720" y="5414040"/>
            <a:ext cx="1267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32 – 256 kB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14" name="CustomShape 8"/>
          <p:cNvSpPr/>
          <p:nvPr/>
        </p:nvSpPr>
        <p:spPr>
          <a:xfrm>
            <a:off x="1738440" y="1295280"/>
            <a:ext cx="630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MAE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15" name="CustomShape 9"/>
          <p:cNvSpPr/>
          <p:nvPr/>
        </p:nvSpPr>
        <p:spPr>
          <a:xfrm>
            <a:off x="1734840" y="3352680"/>
            <a:ext cx="890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P85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16" name="CustomShape 10"/>
          <p:cNvSpPr/>
          <p:nvPr/>
        </p:nvSpPr>
        <p:spPr>
          <a:xfrm>
            <a:off x="3877200" y="2983320"/>
            <a:ext cx="507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MX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17" name="CustomShape 11"/>
          <p:cNvSpPr/>
          <p:nvPr/>
        </p:nvSpPr>
        <p:spPr>
          <a:xfrm>
            <a:off x="10369800" y="3592440"/>
            <a:ext cx="592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LM2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18" name="CustomShape 12"/>
          <p:cNvSpPr/>
          <p:nvPr/>
        </p:nvSpPr>
        <p:spPr>
          <a:xfrm>
            <a:off x="9453960" y="3935160"/>
            <a:ext cx="543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I-51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19" name="CustomShape 13"/>
          <p:cNvSpPr/>
          <p:nvPr/>
        </p:nvSpPr>
        <p:spPr>
          <a:xfrm>
            <a:off x="8614440" y="4304520"/>
            <a:ext cx="639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E631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20" name="CustomShape 14"/>
          <p:cNvSpPr/>
          <p:nvPr/>
        </p:nvSpPr>
        <p:spPr>
          <a:xfrm>
            <a:off x="7644960" y="4651920"/>
            <a:ext cx="6094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MTC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21" name="CustomShape 15"/>
          <p:cNvSpPr/>
          <p:nvPr/>
        </p:nvSpPr>
        <p:spPr>
          <a:xfrm>
            <a:off x="7337880" y="5312880"/>
            <a:ext cx="1836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MPM40, MPP120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22" name="CustomShape 16"/>
          <p:cNvSpPr/>
          <p:nvPr/>
        </p:nvSpPr>
        <p:spPr>
          <a:xfrm>
            <a:off x="9547200" y="4911840"/>
            <a:ext cx="16761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Memorex 630,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EC5052, EC5058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23" name="CustomShape 17"/>
          <p:cNvSpPr/>
          <p:nvPr/>
        </p:nvSpPr>
        <p:spPr>
          <a:xfrm>
            <a:off x="6411600" y="1526040"/>
            <a:ext cx="7221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s-CZ" sz="3600" spc="-1" strike="noStrike">
                <a:solidFill>
                  <a:srgbClr val="000000"/>
                </a:solidFill>
                <a:latin typeface="Calibri"/>
              </a:rPr>
              <a:t>CU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124" name="CustomShape 18"/>
          <p:cNvSpPr/>
          <p:nvPr/>
        </p:nvSpPr>
        <p:spPr>
          <a:xfrm>
            <a:off x="2450880" y="1295280"/>
            <a:ext cx="1267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MX KANÁLY</a:t>
            </a:r>
            <a:endParaRPr b="0" lang="cs-CZ" sz="1800" spc="-1" strike="noStrike"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838080" y="365040"/>
            <a:ext cx="10515240" cy="830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cs-CZ" sz="4400" spc="-1" strike="noStrike">
                <a:solidFill>
                  <a:srgbClr val="000000"/>
                </a:solidFill>
                <a:latin typeface="Calibri Light"/>
              </a:rPr>
              <a:t>Licence Gamma 140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838080" y="1026000"/>
            <a:ext cx="10515240" cy="55418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V roce 1966 prototyp, březen 67  začátek jednání o koupi licence, září 67 představení na veletrhu v Brně, prvních 15ks T200 vyrobeno v Anger, viz </a:t>
            </a:r>
            <a:r>
              <a:rPr b="0" lang="cs-CZ" sz="2800" spc="-1" strike="noStrike" u="sng">
                <a:solidFill>
                  <a:srgbClr val="0563c1"/>
                </a:solidFill>
                <a:uFillTx/>
                <a:latin typeface="Calibri"/>
                <a:hlinkClick r:id="rId1"/>
              </a:rPr>
              <a:t>http://www.feb-patrimoine.com/english/gamma_140.htm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Licence zakoupena bez mg páskových jednotek. Vývoj a výroba v Tesle Pardubice – MPM40. Bez diskového podsystému.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Gamma 140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– nekompatibilní s IBM 360/370 – odlišná, unikátní architektura kanálů (selektorové kanály, Datum „K“ (16 bytů v MC s informací pro uskutečnění dialogu));  „bajtově“ orientovaný počítač (na rozdíl od Minsku – slovně orientovaný, 36 bitové slovo).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Směs technologií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TC3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– </a:t>
            </a: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mini-moduly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(na destičce /cca 20x25mm/ realizovaná logická funkce,           ½ KO), úroveň signálu kompatibilní s TTL (CU,řádková tiskárna I-51, ..)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TC2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– předchůdce TC3, diskrétní součástky, záporná logika (snímač štítků LM2)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řadič mg pásek MTC, </a:t>
            </a: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GE technologie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- diskrétní součástky, odpory a diody kolmo k desce propojované měděnými pásky, úroveň signálu kompatibilní s TTL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Kódování DŠ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– Bull, Hollerith (IBM), kód I-51 – ISO7, kód MAE- vlastní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1200" spc="-1" strike="noStrike">
                <a:solidFill>
                  <a:srgbClr val="8b8b8b"/>
                </a:solidFill>
                <a:latin typeface="Calibri"/>
              </a:rPr>
              <a:t>(C) K. Čejka 2019     Vzpomínky na T200 po 50ti letech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128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5CF15D13-7FD3-47AB-B48A-4C42F8EB439D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838080" y="365040"/>
            <a:ext cx="10515240" cy="830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Licence Gamma 140 </a:t>
            </a:r>
            <a:r>
              <a:rPr b="1" lang="cs-CZ" sz="4400" spc="-1" strike="noStrike">
                <a:solidFill>
                  <a:srgbClr val="000000"/>
                </a:solidFill>
                <a:latin typeface="Calibri Light"/>
              </a:rPr>
              <a:t>– technologie TC3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838080" y="1195920"/>
            <a:ext cx="10515240" cy="5004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Použita při vývoji sálového počítače Gamma 140. Označení TC3 je možné chápat jako technologie „třetí“ generace (na rozdíl od TC2 použité u již dříve vyráběných/převzatých/ periferních zařízení).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TC3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– používá </a:t>
            </a: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mini-moduly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(destičky /cca 20x25mm/ s plošnými spoji) pro realizaci logické funkce, nebo ½ KO /klopný obvod/), úroveň signálu kompatibilní s TTL (CU, I-51, ..). Na jednu desku lze umístit až 12 mini-modulů.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cs-CZ" sz="2400" spc="-1" strike="noStrike">
                <a:solidFill>
                  <a:srgbClr val="000000"/>
                </a:solidFill>
                <a:latin typeface="Calibri"/>
              </a:rPr>
              <a:t>TC3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 je úrovní logických signálů kompatibilní s nastupující </a:t>
            </a:r>
            <a:r>
              <a:rPr b="1" lang="cs-CZ" sz="2400" spc="-1" strike="noStrike">
                <a:solidFill>
                  <a:srgbClr val="000000"/>
                </a:solidFill>
                <a:latin typeface="Calibri"/>
              </a:rPr>
              <a:t>TTL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,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usnadňuje to pozdější integraci (náhrada mini-modulů IO).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Desky opatřené pozlacenými kontakty se zasouvají  do konektorů </a:t>
            </a:r>
            <a:endParaRPr b="0" lang="cs-CZ" sz="2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uspořádaných do několika řad nad  sebou v rámu. Propojení mezi</a:t>
            </a:r>
            <a:endParaRPr b="0" lang="cs-CZ" sz="2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deskami je realizováno ovíjenými spoji ( spoj vede nejkratší cestou)</a:t>
            </a:r>
            <a:endParaRPr b="0" lang="cs-CZ" sz="2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1200" spc="-1" strike="noStrike">
                <a:solidFill>
                  <a:srgbClr val="8b8b8b"/>
                </a:solidFill>
                <a:latin typeface="Calibri"/>
              </a:rPr>
              <a:t>(C) K. Čejka 2019     Vzpomínky na T200 po 50ti letech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132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3AAF9AAA-59E3-4327-99A7-5B0FABC98267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pic>
        <p:nvPicPr>
          <p:cNvPr id="133" name="Obrázek 5" descr=""/>
          <p:cNvPicPr/>
          <p:nvPr/>
        </p:nvPicPr>
        <p:blipFill>
          <a:blip r:embed="rId1"/>
          <a:stretch/>
        </p:blipFill>
        <p:spPr>
          <a:xfrm>
            <a:off x="8710920" y="3438720"/>
            <a:ext cx="2642400" cy="283896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3845</TotalTime>
  <Application>LibreOffice/6.0.7.3$Linux_X86_64 LibreOffice_project/00m0$Build-3</Application>
  <Words>2659</Words>
  <Paragraphs>205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2019-08-30T12:00:01Z</dcterms:created>
  <dc:creator>Karel Čejka</dc:creator>
  <dc:description/>
  <dc:language>cs-CZ</dc:language>
  <cp:lastModifiedBy>Karel Čejka</cp:lastModifiedBy>
  <dcterms:modified xsi:type="dcterms:W3CDTF">2019-11-14T17:03:19Z</dcterms:modified>
  <cp:revision>122</cp:revision>
  <dc:subject/>
  <dc:title>T200/300 v OVS Tesla Pardubice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Širokoúhlá obrazovka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27</vt:i4>
  </property>
</Properties>
</file>